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30000">
              <a:srgbClr val="609966"/>
            </a:gs>
            <a:gs pos="100000">
              <a:srgbClr val="9DC08B"/>
            </a:gs>
          </a:gsLst>
          <a:lin scaled="0" ang="162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>
                <a:solidFill>
                  <a:srgbClr val="40513B"/>
                </a:solidFill>
                <a:latin typeface="Ubuntu"/>
              </a:defRPr>
            </a:pPr>
            <a:r>
              <a:t>Körte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30000">
              <a:srgbClr val="609966"/>
            </a:gs>
            <a:gs pos="100000">
              <a:srgbClr val="9DC08B"/>
            </a:gs>
          </a:gsLst>
          <a:lin scaled="0" ang="189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000">
                <a:solidFill>
                  <a:srgbClr val="40513B"/>
                </a:solidFill>
                <a:latin typeface="Ubuntu"/>
              </a:defRPr>
            </a:pPr>
            <a:r>
              <a:t>Források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 sz="1500">
                <a:solidFill>
                  <a:srgbClr val="2C3D27"/>
                </a:solidFill>
                <a:latin typeface="Ubuntu"/>
              </a:defRPr>
            </a:pPr>
            <a:r>
              <a:t>Dr. Bálint György "Gyümölcsöskert" Mezőgazdasági kiadó 1972. ISBN 963-232-264-9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30000">
              <a:srgbClr val="609966"/>
            </a:gs>
            <a:gs pos="100000">
              <a:srgbClr val="9DC08B"/>
            </a:gs>
          </a:gsLst>
          <a:lin scaled="0" ang="189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000">
                <a:solidFill>
                  <a:srgbClr val="40513B"/>
                </a:solidFill>
                <a:latin typeface="Ubuntu"/>
              </a:defRPr>
            </a:pPr>
            <a:r>
              <a:t>Jellemzők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 sz="1500">
                <a:solidFill>
                  <a:srgbClr val="2C3D27"/>
                </a:solidFill>
                <a:latin typeface="Ubuntu"/>
              </a:defRPr>
            </a:pPr>
            <a:r>
              <a:t>A körte az Óvilág partvidéki és enyhe éghajlatú területein honos, Nyugat-Európától Észak-Afrikáig és Ázsiáig bezárólag. Közepes méretű fák, 10-17 méter magasra nőnek, gyakran keskeny, magas koronával, némely faja pedig cserje méretű. A levelek váltakozó állásúak, egyszerű, 2–12 cm hosszú levelek, egyes fajokon fényes, másokon sűrű ezüst-szőrös felülettel; alakjuk a széles-oválistól a keskeny lándzsásig terjed.</a:t>
            </a:r>
          </a:p>
        </p:txBody>
      </p:sp>
      <p:pic>
        <p:nvPicPr>
          <p:cNvPr id="5" name="Picture 4" descr="FotoTakkkHungaryPyruspea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60" y="1600200"/>
            <a:ext cx="5486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30000">
              <a:srgbClr val="609966"/>
            </a:gs>
            <a:gs pos="100000">
              <a:srgbClr val="9DC08B"/>
            </a:gs>
          </a:gsLst>
          <a:lin scaled="0" ang="189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000">
                <a:solidFill>
                  <a:srgbClr val="40513B"/>
                </a:solidFill>
                <a:latin typeface="Ubuntu"/>
              </a:defRPr>
            </a:pPr>
            <a:r>
              <a:t>Termesztése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 sz="1500">
                <a:solidFill>
                  <a:srgbClr val="2C3D27"/>
                </a:solidFill>
                <a:latin typeface="Ubuntu"/>
              </a:defRPr>
            </a:pPr>
            <a:r>
              <a:t>A körte nagyon fontos gyümölcs, amelyet számos országban termesztenek világszerte. 2021-ben a körtét több mint 80 országban termesztették, és az éves termés mennyisége meghaladta a 26 millió tonnát. A világ legnagyobb körtetermelői közé tartozik Kína, Peru, az Egyesült Államok, Argentína és Törökország. Ezek az országok a 2021-es termelésük alapján az első öt helyen álltak. 2021-ben Kína a világ éves körtetermésének a 71%-át adta.</a:t>
            </a:r>
          </a:p>
        </p:txBody>
      </p:sp>
      <p:pic>
        <p:nvPicPr>
          <p:cNvPr id="5" name="Picture 4" descr="KC3B6rtehajtC3A1shervasztC3B3darC3A1zskC3A1rtC3A9te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60" y="1600200"/>
            <a:ext cx="5486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30000">
              <a:srgbClr val="609966"/>
            </a:gs>
            <a:gs pos="100000">
              <a:srgbClr val="9DC08B"/>
            </a:gs>
          </a:gsLst>
          <a:lin scaled="0" ang="189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000">
                <a:solidFill>
                  <a:srgbClr val="40513B"/>
                </a:solidFill>
                <a:latin typeface="Ubuntu"/>
              </a:defRPr>
            </a:pPr>
            <a:r>
              <a:t>Fontosabb fajok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 sz="1500">
                <a:solidFill>
                  <a:srgbClr val="2C3D27"/>
                </a:solidFill>
                <a:latin typeface="Ubuntu"/>
              </a:defRPr>
            </a:pPr>
          </a:p>
        </p:txBody>
      </p:sp>
      <p:pic>
        <p:nvPicPr>
          <p:cNvPr id="5" name="Picture 4" descr="Pearblossom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60" y="1600200"/>
            <a:ext cx="5486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30000">
              <a:srgbClr val="609966"/>
            </a:gs>
            <a:gs pos="100000">
              <a:srgbClr val="9DC08B"/>
            </a:gs>
          </a:gsLst>
          <a:lin scaled="0" ang="189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000">
                <a:solidFill>
                  <a:srgbClr val="40513B"/>
                </a:solidFill>
                <a:latin typeface="Ubuntu"/>
              </a:defRPr>
            </a:pPr>
            <a:r>
              <a:t>Gyökér, korona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 sz="1500">
                <a:solidFill>
                  <a:srgbClr val="2C3D27"/>
                </a:solidFill>
                <a:latin typeface="Ubuntu"/>
              </a:defRPr>
            </a:pPr>
            <a:r>
              <a:t>Baktériumos gyümölcsgolyva: A fiatal fák gyengén fejlődnek, a gyökérnyaki részen, illetve a fő és mellékgyökereken előbb fehéres, majd barna színű kinövések láthatók. Cserebogár: A fiatal fák elpusztulnak, az idősebb fák koronarészei hervadnak, majd elpusztulnak. A kitakart gyökérzet, vagy akár a főgyökér elrágott, a károsítás helyén csontszínű pajorok találhatók.</a:t>
            </a:r>
          </a:p>
        </p:txBody>
      </p:sp>
      <p:pic>
        <p:nvPicPr>
          <p:cNvPr id="5" name="Picture 4" descr="Pea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60" y="1600200"/>
            <a:ext cx="5486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30000">
              <a:srgbClr val="609966"/>
            </a:gs>
            <a:gs pos="100000">
              <a:srgbClr val="9DC08B"/>
            </a:gs>
          </a:gsLst>
          <a:lin scaled="0" ang="189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000">
                <a:solidFill>
                  <a:srgbClr val="40513B"/>
                </a:solidFill>
                <a:latin typeface="Ubuntu"/>
              </a:defRPr>
            </a:pPr>
            <a:r>
              <a:t>Rügy, hajtás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 sz="1500">
                <a:solidFill>
                  <a:srgbClr val="2C3D27"/>
                </a:solidFill>
                <a:latin typeface="Ubuntu"/>
              </a:defRPr>
            </a:pPr>
            <a:r>
              <a:t>Rügyfúróbogár: A rügyek nem hajtanak ki, oldalukon kerek lyuk látható. Lombrágók, hernyók, téli araszolók:  A duzzadó, majd fakadó rügyek, később a fiatal hajtások és levelek is megrágottak. A károsítás helyén különböző, nagyobb testű hernyók fedezhetők fel. Sodrómolyok: A fakadó rügyek kiodvasítottak, később a fejlődő hajtások megrágottak, levelek szövedékkel összesodrottak.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30000">
              <a:srgbClr val="609966"/>
            </a:gs>
            <a:gs pos="100000">
              <a:srgbClr val="9DC08B"/>
            </a:gs>
          </a:gsLst>
          <a:lin scaled="0" ang="189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000">
                <a:solidFill>
                  <a:srgbClr val="40513B"/>
                </a:solidFill>
                <a:latin typeface="Ubuntu"/>
              </a:defRPr>
            </a:pPr>
            <a:r>
              <a:t>Levél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 sz="1500">
                <a:solidFill>
                  <a:srgbClr val="2C3D27"/>
                </a:solidFill>
                <a:latin typeface="Ubuntu"/>
              </a:defRPr>
            </a:pPr>
            <a:r>
              <a:t>A körte fuzikládiumos varasodása: A leveleken különböző méretű sötét foltok láthatók, erős fertőzés esetén levélhullás tapasztalható. A körte (és birs) fabreás betegsége: A folt először a levélfonákon, olajzöld, majd barna, később feketedő. A körte (és alma) elzionés foltossága: A folt kicsi, pirosasbarna, barna, majd megnagyobbodik, közepe kifehéredik, a szélek pirosak maradnak.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30000">
              <a:srgbClr val="609966"/>
            </a:gs>
            <a:gs pos="100000">
              <a:srgbClr val="9DC08B"/>
            </a:gs>
          </a:gsLst>
          <a:lin scaled="0" ang="189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000">
                <a:solidFill>
                  <a:srgbClr val="40513B"/>
                </a:solidFill>
                <a:latin typeface="Ubuntu"/>
              </a:defRPr>
            </a:pPr>
            <a:r>
              <a:t>Bimbó, virág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 sz="1500">
                <a:solidFill>
                  <a:srgbClr val="2C3D27"/>
                </a:solidFill>
                <a:latin typeface="Ubuntu"/>
              </a:defRPr>
            </a:pPr>
            <a:r>
              <a:t>Rügyfúró bogár: A virágrügyek nem hajtanak ki, oldalukon apró kerek lyuk található. Bimbólikasztó bogár: A bimbók nem nyílnak ki, a szirmok barnák, elszáradnak. A körte fuzikládiumos varasodása: A sziromlevélen és a virágkocsányon olajzöld, később barna, bársonyos foltok találhatók, a kötődött gyümölcs lehullik. Körtedarázs: A porzószálak és a bibe között félkörben futó, fekete színű aknázójárat található.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gradFill rotWithShape="1">
          <a:gsLst>
            <a:gs pos="30000">
              <a:srgbClr val="609966"/>
            </a:gs>
            <a:gs pos="100000">
              <a:srgbClr val="9DC08B"/>
            </a:gs>
          </a:gsLst>
          <a:lin scaled="0" ang="1890000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000">
                <a:solidFill>
                  <a:srgbClr val="40513B"/>
                </a:solidFill>
                <a:latin typeface="Ubuntu"/>
              </a:defRPr>
            </a:pPr>
            <a:r>
              <a:t>Termés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 sz="1500">
                <a:solidFill>
                  <a:srgbClr val="2C3D27"/>
                </a:solidFill>
                <a:latin typeface="Ubuntu"/>
              </a:defRPr>
            </a:pPr>
            <a:r>
              <a:t>A körte (és birs) fabreás betegsége: A gyümölcsön különböző nagyságú és színű foltok láthatók. A folt apró, fekete és beboríthatja a gyümölcs nagy részét. A körte fuzikládiumos varasodása: A folt olajbarna, bársonyos, később sötétbarna, fekete és berepedezik. A gyümölcs torzul. A körte (és alma) elzionés foltossága: A folt pirosasbarna, határozott körvonalú, később a közepe fehéredik, a szélek pirosak maradnak.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